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7" r:id="rId8"/>
    <p:sldId id="266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4"/>
    <p:restoredTop sz="94714"/>
  </p:normalViewPr>
  <p:slideViewPr>
    <p:cSldViewPr snapToGrid="0" snapToObjects="1">
      <p:cViewPr>
        <p:scale>
          <a:sx n="103" d="100"/>
          <a:sy n="103" d="100"/>
        </p:scale>
        <p:origin x="-2112" y="-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F6FA9-4499-F744-802A-2A4B76D7E982}" type="datetimeFigureOut">
              <a:rPr lang="en-US" smtClean="0"/>
              <a:t>16/08/20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F2A3-FC29-B74B-BE6D-986BAE00F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63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F6FA9-4499-F744-802A-2A4B76D7E982}" type="datetimeFigureOut">
              <a:rPr lang="en-US" smtClean="0"/>
              <a:t>16/08/20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F2A3-FC29-B74B-BE6D-986BAE00F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77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F6FA9-4499-F744-802A-2A4B76D7E982}" type="datetimeFigureOut">
              <a:rPr lang="en-US" smtClean="0"/>
              <a:t>16/08/20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F2A3-FC29-B74B-BE6D-986BAE00F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223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F6FA9-4499-F744-802A-2A4B76D7E982}" type="datetimeFigureOut">
              <a:rPr lang="en-US" smtClean="0"/>
              <a:t>16/08/20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F2A3-FC29-B74B-BE6D-986BAE00F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139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F6FA9-4499-F744-802A-2A4B76D7E982}" type="datetimeFigureOut">
              <a:rPr lang="en-US" smtClean="0"/>
              <a:t>16/08/20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F2A3-FC29-B74B-BE6D-986BAE00F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037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F6FA9-4499-F744-802A-2A4B76D7E982}" type="datetimeFigureOut">
              <a:rPr lang="en-US" smtClean="0"/>
              <a:t>16/08/20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F2A3-FC29-B74B-BE6D-986BAE00F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03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F6FA9-4499-F744-802A-2A4B76D7E982}" type="datetimeFigureOut">
              <a:rPr lang="en-US" smtClean="0"/>
              <a:t>16/08/20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F2A3-FC29-B74B-BE6D-986BAE00F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26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F6FA9-4499-F744-802A-2A4B76D7E982}" type="datetimeFigureOut">
              <a:rPr lang="en-US" smtClean="0"/>
              <a:t>16/08/20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F2A3-FC29-B74B-BE6D-986BAE00F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757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F6FA9-4499-F744-802A-2A4B76D7E982}" type="datetimeFigureOut">
              <a:rPr lang="en-US" smtClean="0"/>
              <a:t>16/08/20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F2A3-FC29-B74B-BE6D-986BAE00F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17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F6FA9-4499-F744-802A-2A4B76D7E982}" type="datetimeFigureOut">
              <a:rPr lang="en-US" smtClean="0"/>
              <a:t>16/08/20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F2A3-FC29-B74B-BE6D-986BAE00F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08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F6FA9-4499-F744-802A-2A4B76D7E982}" type="datetimeFigureOut">
              <a:rPr lang="en-US" smtClean="0"/>
              <a:t>16/08/20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F2A3-FC29-B74B-BE6D-986BAE00F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123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F6FA9-4499-F744-802A-2A4B76D7E982}" type="datetimeFigureOut">
              <a:rPr lang="en-US" smtClean="0"/>
              <a:t>16/08/20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0F2A3-FC29-B74B-BE6D-986BAE00F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0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 MZUS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46" y="5600939"/>
            <a:ext cx="1121717" cy="109913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3696" y="3259423"/>
            <a:ext cx="2478439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b="1" dirty="0" smtClean="0">
                <a:latin typeface="Avenir Light"/>
                <a:cs typeface="Avenir Light"/>
              </a:rPr>
              <a:t>MUSEU DE ZOOLOGIA DA USP</a:t>
            </a:r>
          </a:p>
          <a:p>
            <a:pPr algn="just"/>
            <a:r>
              <a:rPr lang="pt-BR" sz="1100" b="1" dirty="0" smtClean="0">
                <a:latin typeface="Avenir Light"/>
                <a:cs typeface="Avenir Light"/>
              </a:rPr>
              <a:t>DIVISÃO DE DIFUSÃO CULTURAL</a:t>
            </a:r>
          </a:p>
          <a:p>
            <a:pPr algn="just"/>
            <a:endParaRPr lang="pt-BR" sz="1100" b="1" dirty="0" smtClean="0">
              <a:latin typeface="Avenir Light"/>
              <a:cs typeface="Avenir Light"/>
            </a:endParaRPr>
          </a:p>
          <a:p>
            <a:pPr algn="just"/>
            <a:r>
              <a:rPr lang="pt-BR" sz="1100" b="1" dirty="0" smtClean="0">
                <a:latin typeface="Avenir Light"/>
                <a:cs typeface="Avenir Light"/>
              </a:rPr>
              <a:t>Chefe Técnica</a:t>
            </a:r>
            <a:endParaRPr lang="pt-BR" sz="1100" b="1" dirty="0">
              <a:latin typeface="Avenir Light"/>
              <a:cs typeface="Avenir Light"/>
            </a:endParaRPr>
          </a:p>
          <a:p>
            <a:pPr algn="just"/>
            <a:r>
              <a:rPr lang="pt-BR" sz="1100" b="1" dirty="0" smtClean="0">
                <a:latin typeface="Avenir Light"/>
                <a:cs typeface="Avenir Light"/>
              </a:rPr>
              <a:t>Maria Isabel Landim</a:t>
            </a:r>
          </a:p>
          <a:p>
            <a:pPr algn="just"/>
            <a:endParaRPr lang="pt-BR" sz="1100" b="1" dirty="0" smtClean="0">
              <a:latin typeface="Avenir Light"/>
              <a:cs typeface="Avenir Light"/>
            </a:endParaRPr>
          </a:p>
          <a:p>
            <a:pPr algn="just"/>
            <a:r>
              <a:rPr lang="pt-BR" sz="1100" b="1" dirty="0" smtClean="0">
                <a:latin typeface="Avenir Light"/>
                <a:cs typeface="Avenir Light"/>
              </a:rPr>
              <a:t>Textos</a:t>
            </a:r>
          </a:p>
          <a:p>
            <a:pPr algn="just"/>
            <a:r>
              <a:rPr lang="pt-BR" sz="1100" b="1" dirty="0">
                <a:latin typeface="Avenir Light"/>
                <a:cs typeface="Avenir Light"/>
              </a:rPr>
              <a:t>Marcia Fernandes </a:t>
            </a:r>
            <a:r>
              <a:rPr lang="pt-BR" sz="1100" b="1" dirty="0" smtClean="0">
                <a:latin typeface="Avenir Light"/>
                <a:cs typeface="Avenir Light"/>
              </a:rPr>
              <a:t>Louren</a:t>
            </a:r>
            <a:r>
              <a:rPr lang="pt-BR" sz="1100" b="1" dirty="0">
                <a:latin typeface="Avenir Light"/>
                <a:cs typeface="Avenir Light"/>
              </a:rPr>
              <a:t>ç</a:t>
            </a:r>
            <a:r>
              <a:rPr lang="pt-BR" sz="1100" b="1" dirty="0" smtClean="0">
                <a:latin typeface="Avenir Light"/>
                <a:cs typeface="Avenir Light"/>
              </a:rPr>
              <a:t>o</a:t>
            </a:r>
            <a:endParaRPr lang="pt-BR" sz="1100" b="1" dirty="0">
              <a:latin typeface="Avenir Light"/>
              <a:cs typeface="Avenir Light"/>
            </a:endParaRPr>
          </a:p>
          <a:p>
            <a:pPr algn="just"/>
            <a:r>
              <a:rPr lang="pt-BR" sz="1100" b="1" dirty="0" smtClean="0">
                <a:latin typeface="Avenir Light"/>
                <a:cs typeface="Avenir Light"/>
              </a:rPr>
              <a:t>Felipe Alves Elias</a:t>
            </a:r>
          </a:p>
          <a:p>
            <a:pPr algn="just"/>
            <a:endParaRPr lang="pt-BR" sz="1100" b="1" dirty="0">
              <a:latin typeface="Avenir Light"/>
              <a:cs typeface="Avenir Light"/>
            </a:endParaRPr>
          </a:p>
          <a:p>
            <a:pPr algn="just"/>
            <a:r>
              <a:rPr lang="pt-BR" sz="1100" b="1" dirty="0" smtClean="0">
                <a:latin typeface="Avenir Light"/>
                <a:cs typeface="Avenir Light"/>
              </a:rPr>
              <a:t>Ilustrações e Diagramação</a:t>
            </a:r>
          </a:p>
          <a:p>
            <a:pPr algn="just"/>
            <a:r>
              <a:rPr lang="pt-BR" sz="1100" b="1" dirty="0">
                <a:latin typeface="Avenir Light"/>
                <a:cs typeface="Avenir Light"/>
              </a:rPr>
              <a:t>Felipe Alves </a:t>
            </a:r>
            <a:r>
              <a:rPr lang="pt-BR" sz="1100" b="1" dirty="0" smtClean="0">
                <a:latin typeface="Avenir Light"/>
                <a:cs typeface="Avenir Light"/>
              </a:rPr>
              <a:t>Elias</a:t>
            </a:r>
          </a:p>
          <a:p>
            <a:pPr algn="just"/>
            <a:r>
              <a:rPr lang="pt-BR" sz="1100" b="1" dirty="0" smtClean="0">
                <a:latin typeface="Avenir Light"/>
                <a:cs typeface="Avenir Light"/>
              </a:rPr>
              <a:t>Rosangela Celina Cavalcante</a:t>
            </a:r>
          </a:p>
          <a:p>
            <a:pPr algn="just"/>
            <a:endParaRPr lang="pt-BR" sz="1100" dirty="0">
              <a:latin typeface="Avenir Light"/>
              <a:cs typeface="Avenir Light"/>
            </a:endParaRPr>
          </a:p>
        </p:txBody>
      </p:sp>
      <p:pic>
        <p:nvPicPr>
          <p:cNvPr id="6" name="Imagem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112" y="419185"/>
            <a:ext cx="6900224" cy="603430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411732" y="186163"/>
            <a:ext cx="71514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dirty="0" smtClean="0">
                <a:latin typeface="Marker Felt"/>
                <a:cs typeface="Marker Felt"/>
              </a:rPr>
              <a:t>BORBOLETANDO</a:t>
            </a:r>
            <a:endParaRPr lang="pt-BR" sz="6600" dirty="0" smtClean="0">
              <a:latin typeface="Marker Felt"/>
              <a:cs typeface="Marker Felt"/>
            </a:endParaRPr>
          </a:p>
          <a:p>
            <a:r>
              <a:rPr lang="pt-BR" sz="5400" dirty="0" smtClean="0">
                <a:latin typeface="Marker Felt"/>
                <a:cs typeface="Marker Felt"/>
              </a:rPr>
              <a:t>NO MUSEU</a:t>
            </a:r>
            <a:endParaRPr lang="pt-BR" sz="5400" dirty="0" smtClean="0">
              <a:latin typeface="Marker Felt"/>
              <a:cs typeface="Marker Felt"/>
            </a:endParaRPr>
          </a:p>
          <a:p>
            <a:r>
              <a:rPr lang="en-US" sz="2400" dirty="0">
                <a:latin typeface="Marker Felt"/>
                <a:cs typeface="Marker Felt"/>
              </a:rPr>
              <a:t>p</a:t>
            </a:r>
            <a:r>
              <a:rPr lang="pt-BR" sz="2400" dirty="0" smtClean="0">
                <a:latin typeface="Marker Felt"/>
                <a:cs typeface="Marker Felt"/>
              </a:rPr>
              <a:t>ara </a:t>
            </a:r>
            <a:r>
              <a:rPr lang="pt-BR" sz="2400" dirty="0" smtClean="0">
                <a:latin typeface="Marker Felt"/>
                <a:cs typeface="Marker Felt"/>
              </a:rPr>
              <a:t>colorir e montar</a:t>
            </a:r>
            <a:endParaRPr lang="en-US" sz="2400" dirty="0">
              <a:latin typeface="Marker Felt"/>
              <a:cs typeface="Marker Felt"/>
            </a:endParaRPr>
          </a:p>
        </p:txBody>
      </p:sp>
    </p:spTree>
    <p:extLst>
      <p:ext uri="{BB962C8B-B14F-4D97-AF65-F5344CB8AC3E}">
        <p14:creationId xmlns:p14="http://schemas.microsoft.com/office/powerpoint/2010/main" val="1744187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rb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251"/>
            <a:ext cx="8706455" cy="52238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80302" y="5817397"/>
            <a:ext cx="5042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venir Light"/>
                <a:cs typeface="Avenir Light"/>
              </a:rPr>
              <a:t>Asa anterior esquerda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412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20838" y="5817397"/>
            <a:ext cx="4302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venir Light"/>
                <a:cs typeface="Avenir Light"/>
              </a:rPr>
              <a:t>Asa anterior direita</a:t>
            </a:r>
            <a:endParaRPr lang="en-US" dirty="0"/>
          </a:p>
        </p:txBody>
      </p:sp>
      <p:pic>
        <p:nvPicPr>
          <p:cNvPr id="3" name="Picture 2" descr="borb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39" y="641499"/>
            <a:ext cx="8436161" cy="499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30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rb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7578"/>
            <a:ext cx="8840382" cy="62608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2396" y="5632731"/>
            <a:ext cx="4302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venir Light"/>
                <a:cs typeface="Avenir Light"/>
              </a:rPr>
              <a:t>Asa posterior esquerda e direita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636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63208" y="554804"/>
            <a:ext cx="8157958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Avenir Light"/>
                <a:cs typeface="Avenir Light"/>
              </a:rPr>
              <a:t>Borboletas </a:t>
            </a:r>
            <a:r>
              <a:rPr lang="pt-BR" dirty="0">
                <a:latin typeface="Avenir Light"/>
                <a:cs typeface="Avenir Light"/>
              </a:rPr>
              <a:t>e mariposas </a:t>
            </a:r>
            <a:r>
              <a:rPr lang="pt-BR" dirty="0" smtClean="0">
                <a:latin typeface="Avenir Light"/>
                <a:cs typeface="Avenir Light"/>
              </a:rPr>
              <a:t>são insetos do grupo dos lepidópteros. </a:t>
            </a:r>
            <a:r>
              <a:rPr lang="pt-BR" dirty="0">
                <a:latin typeface="Avenir Light"/>
                <a:cs typeface="Avenir Light"/>
              </a:rPr>
              <a:t>Os fósseis mais antigos conhecidos de insetos </a:t>
            </a:r>
            <a:r>
              <a:rPr lang="pt-BR" dirty="0" smtClean="0">
                <a:latin typeface="Avenir Light"/>
                <a:cs typeface="Avenir Light"/>
              </a:rPr>
              <a:t>como esses tem uma idade calculada em </a:t>
            </a:r>
            <a:r>
              <a:rPr lang="pt-BR" dirty="0">
                <a:latin typeface="Avenir Light"/>
                <a:cs typeface="Avenir Light"/>
              </a:rPr>
              <a:t>150 milhões de </a:t>
            </a:r>
            <a:r>
              <a:rPr lang="pt-BR" dirty="0" smtClean="0">
                <a:latin typeface="Avenir Light"/>
                <a:cs typeface="Avenir Light"/>
              </a:rPr>
              <a:t>anos, </a:t>
            </a:r>
            <a:r>
              <a:rPr lang="pt-BR" dirty="0">
                <a:latin typeface="Avenir Light"/>
                <a:cs typeface="Avenir Light"/>
              </a:rPr>
              <a:t>e foram encontrados na Inglaterra</a:t>
            </a:r>
            <a:r>
              <a:rPr lang="pt-BR" dirty="0" smtClean="0">
                <a:latin typeface="Avenir Light"/>
                <a:cs typeface="Avenir Light"/>
              </a:rPr>
              <a:t>.</a:t>
            </a:r>
          </a:p>
          <a:p>
            <a:pPr algn="just"/>
            <a:endParaRPr lang="pt-BR" dirty="0">
              <a:latin typeface="Avenir Light"/>
              <a:cs typeface="Avenir Light"/>
            </a:endParaRPr>
          </a:p>
          <a:p>
            <a:pPr algn="just"/>
            <a:r>
              <a:rPr lang="pt-BR" dirty="0" smtClean="0">
                <a:latin typeface="Avenir Light"/>
                <a:cs typeface="Avenir Light"/>
              </a:rPr>
              <a:t>Tanto borboletas como mariposas nascem de ovos na forma de larvas, e antes de chegarem na idade adulta ainda passam por um estágio chamado pupa. Todo esse ciclo de transformação é chamado de metamorfose. </a:t>
            </a:r>
            <a:endParaRPr lang="pt-BR" dirty="0">
              <a:latin typeface="Avenir Light"/>
              <a:cs typeface="Avenir Light"/>
            </a:endParaRPr>
          </a:p>
          <a:p>
            <a:pPr algn="just"/>
            <a:endParaRPr lang="pt-BR" dirty="0">
              <a:latin typeface="Avenir Light"/>
              <a:cs typeface="Avenir Light"/>
            </a:endParaRPr>
          </a:p>
          <a:p>
            <a:pPr algn="just"/>
            <a:r>
              <a:rPr lang="pt-BR" dirty="0">
                <a:latin typeface="Avenir Light"/>
                <a:cs typeface="Avenir Light"/>
              </a:rPr>
              <a:t>Lepidópteros têm dois pares </a:t>
            </a:r>
            <a:r>
              <a:rPr lang="pt-BR" dirty="0" smtClean="0">
                <a:latin typeface="Avenir Light"/>
                <a:cs typeface="Avenir Light"/>
              </a:rPr>
              <a:t>de grandes asas membranosas, </a:t>
            </a:r>
            <a:r>
              <a:rPr lang="pt-BR" dirty="0">
                <a:latin typeface="Avenir Light"/>
                <a:cs typeface="Avenir Light"/>
              </a:rPr>
              <a:t>cobertas </a:t>
            </a:r>
            <a:r>
              <a:rPr lang="pt-BR" dirty="0" smtClean="0">
                <a:latin typeface="Avenir Light"/>
                <a:cs typeface="Avenir Light"/>
              </a:rPr>
              <a:t>de escamas, </a:t>
            </a:r>
            <a:r>
              <a:rPr lang="pt-BR" dirty="0">
                <a:latin typeface="Avenir Light"/>
                <a:cs typeface="Avenir Light"/>
              </a:rPr>
              <a:t>que apresentam formas e cores </a:t>
            </a:r>
            <a:r>
              <a:rPr lang="pt-BR" dirty="0" smtClean="0">
                <a:latin typeface="Avenir Light"/>
                <a:cs typeface="Avenir Light"/>
              </a:rPr>
              <a:t>variadas. Na cabeça possuem peças </a:t>
            </a:r>
            <a:r>
              <a:rPr lang="pt-BR" dirty="0">
                <a:latin typeface="Avenir Light"/>
                <a:cs typeface="Avenir Light"/>
              </a:rPr>
              <a:t>bucais adaptadas </a:t>
            </a:r>
            <a:r>
              <a:rPr lang="pt-BR" dirty="0" smtClean="0">
                <a:latin typeface="Avenir Light"/>
                <a:cs typeface="Avenir Light"/>
              </a:rPr>
              <a:t>para sugar diversos tipos de líquidos, como por exemplo o néctar das flores. Essa estrutura ré chamada </a:t>
            </a:r>
            <a:r>
              <a:rPr lang="pt-BR" dirty="0" err="1" smtClean="0">
                <a:latin typeface="Avenir Light"/>
                <a:cs typeface="Avenir Light"/>
              </a:rPr>
              <a:t>probóscide</a:t>
            </a:r>
            <a:r>
              <a:rPr lang="pt-BR" dirty="0">
                <a:latin typeface="Avenir Light"/>
                <a:cs typeface="Avenir Light"/>
              </a:rPr>
              <a:t>, que, em repouso, permanece enrolada em espiral. </a:t>
            </a:r>
            <a:endParaRPr lang="pt-BR" dirty="0" smtClean="0">
              <a:latin typeface="Avenir Light"/>
              <a:cs typeface="Avenir Light"/>
            </a:endParaRPr>
          </a:p>
          <a:p>
            <a:pPr algn="just"/>
            <a:endParaRPr lang="pt-BR" dirty="0" smtClean="0">
              <a:latin typeface="Avenir Light"/>
              <a:cs typeface="Avenir Light"/>
            </a:endParaRPr>
          </a:p>
          <a:p>
            <a:pPr algn="just"/>
            <a:r>
              <a:rPr lang="pt-BR" dirty="0" smtClean="0">
                <a:latin typeface="Avenir Light"/>
                <a:cs typeface="Avenir Light"/>
              </a:rPr>
              <a:t>Embora </a:t>
            </a:r>
            <a:r>
              <a:rPr lang="pt-BR" dirty="0">
                <a:latin typeface="Avenir Light"/>
                <a:cs typeface="Avenir Light"/>
              </a:rPr>
              <a:t>algumas </a:t>
            </a:r>
            <a:r>
              <a:rPr lang="pt-BR" dirty="0" smtClean="0">
                <a:latin typeface="Avenir Light"/>
                <a:cs typeface="Avenir Light"/>
              </a:rPr>
              <a:t>espécies desses insetos </a:t>
            </a:r>
            <a:r>
              <a:rPr lang="pt-BR" dirty="0">
                <a:latin typeface="Avenir Light"/>
                <a:cs typeface="Avenir Light"/>
              </a:rPr>
              <a:t>sejam consideradas pragas – pelo fato de suas larvas causarem prejuízos </a:t>
            </a:r>
            <a:r>
              <a:rPr lang="pt-BR" dirty="0" smtClean="0">
                <a:latin typeface="Avenir Light"/>
                <a:cs typeface="Avenir Light"/>
              </a:rPr>
              <a:t>aos </a:t>
            </a:r>
            <a:r>
              <a:rPr lang="pt-BR" dirty="0">
                <a:latin typeface="Avenir Light"/>
                <a:cs typeface="Avenir Light"/>
              </a:rPr>
              <a:t>jardins e até </a:t>
            </a:r>
            <a:r>
              <a:rPr lang="pt-BR" dirty="0" smtClean="0">
                <a:latin typeface="Avenir Light"/>
                <a:cs typeface="Avenir Light"/>
              </a:rPr>
              <a:t>as lavouras </a:t>
            </a:r>
            <a:r>
              <a:rPr lang="mr-IN" dirty="0" smtClean="0">
                <a:latin typeface="Avenir Light"/>
                <a:cs typeface="Avenir Light"/>
              </a:rPr>
              <a:t>–</a:t>
            </a:r>
            <a:r>
              <a:rPr lang="pt-BR" dirty="0" smtClean="0">
                <a:latin typeface="Avenir Light"/>
                <a:cs typeface="Avenir Light"/>
              </a:rPr>
              <a:t> </a:t>
            </a:r>
            <a:r>
              <a:rPr lang="pt-BR" dirty="0">
                <a:latin typeface="Avenir Light"/>
                <a:cs typeface="Avenir Light"/>
              </a:rPr>
              <a:t>o</a:t>
            </a:r>
            <a:r>
              <a:rPr lang="pt-BR" dirty="0" smtClean="0">
                <a:latin typeface="Avenir Light"/>
                <a:cs typeface="Avenir Light"/>
              </a:rPr>
              <a:t>s lepidópteros são muito </a:t>
            </a:r>
            <a:r>
              <a:rPr lang="pt-BR" dirty="0">
                <a:latin typeface="Avenir Light"/>
                <a:cs typeface="Avenir Light"/>
              </a:rPr>
              <a:t>importantes </a:t>
            </a:r>
            <a:r>
              <a:rPr lang="pt-BR" dirty="0" smtClean="0">
                <a:latin typeface="Avenir Light"/>
                <a:cs typeface="Avenir Light"/>
              </a:rPr>
              <a:t>para n</a:t>
            </a:r>
            <a:r>
              <a:rPr lang="pt-BR" dirty="0">
                <a:latin typeface="Avenir Light"/>
                <a:cs typeface="Avenir Light"/>
              </a:rPr>
              <a:t>ó</a:t>
            </a:r>
            <a:r>
              <a:rPr lang="pt-BR" dirty="0" smtClean="0">
                <a:latin typeface="Avenir Light"/>
                <a:cs typeface="Avenir Light"/>
              </a:rPr>
              <a:t>s e para a natureza, pois são principalmente agentes </a:t>
            </a:r>
            <a:r>
              <a:rPr lang="pt-BR" dirty="0">
                <a:latin typeface="Avenir Light"/>
                <a:cs typeface="Avenir Light"/>
              </a:rPr>
              <a:t>polinizadores de </a:t>
            </a:r>
            <a:r>
              <a:rPr lang="pt-BR" dirty="0" smtClean="0">
                <a:latin typeface="Avenir Light"/>
                <a:cs typeface="Avenir Light"/>
              </a:rPr>
              <a:t>plantas.  </a:t>
            </a:r>
            <a:r>
              <a:rPr lang="pt-BR" dirty="0">
                <a:latin typeface="Avenir Light"/>
                <a:cs typeface="Avenir Light"/>
              </a:rPr>
              <a:t>A</a:t>
            </a:r>
            <a:r>
              <a:rPr lang="pt-BR" dirty="0" smtClean="0">
                <a:latin typeface="Avenir Light"/>
                <a:cs typeface="Avenir Light"/>
              </a:rPr>
              <a:t>lgumas também se alimentam de outros insetos que causam prejuízos </a:t>
            </a:r>
            <a:r>
              <a:rPr lang="pt-BR" dirty="0">
                <a:latin typeface="Avenir Light"/>
                <a:cs typeface="Avenir Light"/>
              </a:rPr>
              <a:t>econômicos e até de saúde aos seres humanos. </a:t>
            </a:r>
          </a:p>
        </p:txBody>
      </p:sp>
    </p:spTree>
    <p:extLst>
      <p:ext uri="{BB962C8B-B14F-4D97-AF65-F5344CB8AC3E}">
        <p14:creationId xmlns:p14="http://schemas.microsoft.com/office/powerpoint/2010/main" val="1569212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C:\Users\Marcia\Downloads\partes do corpo lepidoptera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2799" y="160277"/>
            <a:ext cx="6343830" cy="6537446"/>
          </a:xfrm>
          <a:prstGeom prst="rect">
            <a:avLst/>
          </a:prstGeom>
          <a:noFill/>
          <a:ln w="9525" cmpd="thickThin">
            <a:solidFill>
              <a:schemeClr val="tx1"/>
            </a:solidFill>
            <a:prstDash val="sysDash"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898779" y="221384"/>
            <a:ext cx="5895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venir Light"/>
                <a:cs typeface="Avenir Light"/>
              </a:rPr>
              <a:t>Vamos conhecer as partes do corpo de um lepidóptero?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486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63205" y="1224258"/>
            <a:ext cx="8034671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Avenir Light"/>
                <a:cs typeface="Avenir Light"/>
              </a:rPr>
              <a:t>As </a:t>
            </a:r>
            <a:r>
              <a:rPr lang="pt-BR" dirty="0">
                <a:latin typeface="Avenir Light"/>
                <a:cs typeface="Avenir Light"/>
              </a:rPr>
              <a:t>borboletas </a:t>
            </a:r>
            <a:r>
              <a:rPr lang="pt-BR" dirty="0" smtClean="0">
                <a:latin typeface="Avenir Light"/>
                <a:cs typeface="Avenir Light"/>
              </a:rPr>
              <a:t>podem ser diferenciadas das </a:t>
            </a:r>
            <a:r>
              <a:rPr lang="pt-BR" dirty="0">
                <a:latin typeface="Avenir Light"/>
                <a:cs typeface="Avenir Light"/>
              </a:rPr>
              <a:t>mariposas, entre outras características, </a:t>
            </a:r>
            <a:r>
              <a:rPr lang="pt-BR" dirty="0" smtClean="0">
                <a:latin typeface="Avenir Light"/>
                <a:cs typeface="Avenir Light"/>
              </a:rPr>
              <a:t>pelas antenas. Enquanto as </a:t>
            </a:r>
            <a:r>
              <a:rPr lang="pt-BR" dirty="0">
                <a:latin typeface="Avenir Light"/>
                <a:cs typeface="Avenir Light"/>
              </a:rPr>
              <a:t>da borboletas são simples e </a:t>
            </a:r>
            <a:r>
              <a:rPr lang="pt-BR" dirty="0" smtClean="0">
                <a:latin typeface="Avenir Light"/>
                <a:cs typeface="Avenir Light"/>
              </a:rPr>
              <a:t>retas, </a:t>
            </a:r>
            <a:r>
              <a:rPr lang="pt-BR" dirty="0">
                <a:latin typeface="Avenir Light"/>
                <a:cs typeface="Avenir Light"/>
              </a:rPr>
              <a:t>terminando com uma estrutura circular na </a:t>
            </a:r>
            <a:r>
              <a:rPr lang="pt-BR" dirty="0" smtClean="0">
                <a:latin typeface="Avenir Light"/>
                <a:cs typeface="Avenir Light"/>
              </a:rPr>
              <a:t>ponta</a:t>
            </a:r>
            <a:r>
              <a:rPr lang="pt-BR" dirty="0">
                <a:latin typeface="Avenir Light"/>
                <a:cs typeface="Avenir Light"/>
              </a:rPr>
              <a:t>,</a:t>
            </a:r>
            <a:r>
              <a:rPr lang="pt-BR" dirty="0" smtClean="0">
                <a:latin typeface="Avenir Light"/>
                <a:cs typeface="Avenir Light"/>
              </a:rPr>
              <a:t> </a:t>
            </a:r>
            <a:r>
              <a:rPr lang="pt-BR" dirty="0">
                <a:latin typeface="Avenir Light"/>
                <a:cs typeface="Avenir Light"/>
              </a:rPr>
              <a:t>as da mariposa costumam ter um aspecto plumoso e ramificado. </a:t>
            </a:r>
            <a:endParaRPr lang="pt-BR" dirty="0" smtClean="0">
              <a:latin typeface="Avenir Light"/>
              <a:cs typeface="Avenir Light"/>
            </a:endParaRPr>
          </a:p>
          <a:p>
            <a:pPr algn="just"/>
            <a:endParaRPr lang="pt-BR" dirty="0">
              <a:latin typeface="Avenir Light"/>
              <a:cs typeface="Avenir Light"/>
            </a:endParaRPr>
          </a:p>
          <a:p>
            <a:pPr algn="just"/>
            <a:r>
              <a:rPr lang="pt-BR" dirty="0" smtClean="0">
                <a:latin typeface="Avenir Light"/>
                <a:cs typeface="Avenir Light"/>
              </a:rPr>
              <a:t>Os corpos das borboletas e das mariposas também costumam ser diferentes. Nas borboletas são mais estreitos </a:t>
            </a:r>
            <a:r>
              <a:rPr lang="pt-BR" dirty="0">
                <a:latin typeface="Avenir Light"/>
                <a:cs typeface="Avenir Light"/>
              </a:rPr>
              <a:t>e </a:t>
            </a:r>
            <a:r>
              <a:rPr lang="pt-BR" dirty="0" smtClean="0">
                <a:latin typeface="Avenir Light"/>
                <a:cs typeface="Avenir Light"/>
              </a:rPr>
              <a:t>delicados, </a:t>
            </a:r>
            <a:r>
              <a:rPr lang="pt-BR" dirty="0">
                <a:latin typeface="Avenir Light"/>
                <a:cs typeface="Avenir Light"/>
              </a:rPr>
              <a:t>enquanto </a:t>
            </a:r>
            <a:r>
              <a:rPr lang="pt-BR" dirty="0" smtClean="0">
                <a:latin typeface="Avenir Light"/>
                <a:cs typeface="Avenir Light"/>
              </a:rPr>
              <a:t>o das </a:t>
            </a:r>
            <a:r>
              <a:rPr lang="pt-BR" dirty="0">
                <a:latin typeface="Avenir Light"/>
                <a:cs typeface="Avenir Light"/>
              </a:rPr>
              <a:t>mariposas têm um aspecto mais “gorducho”</a:t>
            </a:r>
            <a:r>
              <a:rPr lang="pt-BR" dirty="0" smtClean="0">
                <a:latin typeface="Avenir Light"/>
                <a:cs typeface="Avenir Light"/>
              </a:rPr>
              <a:t>.</a:t>
            </a:r>
          </a:p>
          <a:p>
            <a:pPr algn="just"/>
            <a:endParaRPr lang="pt-BR" dirty="0">
              <a:latin typeface="Avenir Light"/>
              <a:cs typeface="Avenir Light"/>
            </a:endParaRPr>
          </a:p>
          <a:p>
            <a:pPr algn="just"/>
            <a:r>
              <a:rPr lang="pt-BR" dirty="0">
                <a:latin typeface="Avenir Light"/>
                <a:cs typeface="Avenir Light"/>
              </a:rPr>
              <a:t>Borboletas e mariposas também </a:t>
            </a:r>
            <a:r>
              <a:rPr lang="pt-BR" dirty="0" smtClean="0">
                <a:latin typeface="Avenir Light"/>
                <a:cs typeface="Avenir Light"/>
              </a:rPr>
              <a:t>são diferentes nos </a:t>
            </a:r>
            <a:r>
              <a:rPr lang="pt-BR" dirty="0">
                <a:latin typeface="Avenir Light"/>
                <a:cs typeface="Avenir Light"/>
              </a:rPr>
              <a:t>hábitos: enquanto as borboletas tendem a ser mais ativas durante o dia, as mariposas, de modo geral, preferem a noite. </a:t>
            </a:r>
            <a:endParaRPr lang="pt-BR" dirty="0" smtClean="0">
              <a:latin typeface="Avenir Light"/>
              <a:cs typeface="Avenir Light"/>
            </a:endParaRPr>
          </a:p>
          <a:p>
            <a:pPr algn="just"/>
            <a:endParaRPr lang="pt-BR" dirty="0">
              <a:latin typeface="Avenir Light"/>
              <a:cs typeface="Avenir Light"/>
            </a:endParaRPr>
          </a:p>
          <a:p>
            <a:pPr algn="just"/>
            <a:r>
              <a:rPr lang="pt-BR" dirty="0" smtClean="0">
                <a:latin typeface="Avenir Light"/>
                <a:cs typeface="Avenir Light"/>
              </a:rPr>
              <a:t>Sobre o modo como se desenvolvem durante o processo de metamorfose, embora ambas passem pelo est</a:t>
            </a:r>
            <a:r>
              <a:rPr lang="pt-BR" dirty="0">
                <a:latin typeface="Avenir Light"/>
                <a:cs typeface="Avenir Light"/>
              </a:rPr>
              <a:t>á</a:t>
            </a:r>
            <a:r>
              <a:rPr lang="pt-BR" dirty="0" smtClean="0">
                <a:latin typeface="Avenir Light"/>
                <a:cs typeface="Avenir Light"/>
              </a:rPr>
              <a:t>gio de pupa, somente as mariposas </a:t>
            </a:r>
            <a:r>
              <a:rPr lang="pt-BR" dirty="0">
                <a:latin typeface="Avenir Light"/>
                <a:cs typeface="Avenir Light"/>
              </a:rPr>
              <a:t>fazem casulos com fios de </a:t>
            </a:r>
            <a:r>
              <a:rPr lang="pt-BR" dirty="0" smtClean="0">
                <a:latin typeface="Avenir Light"/>
                <a:cs typeface="Avenir Light"/>
              </a:rPr>
              <a:t>seda.</a:t>
            </a:r>
            <a:endParaRPr lang="pt-BR" dirty="0">
              <a:latin typeface="Avenir Light"/>
              <a:cs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3700380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6" descr="C:\Users\Marcia\Downloads\borboleta e mariposa.png"/>
          <p:cNvPicPr/>
          <p:nvPr/>
        </p:nvPicPr>
        <p:blipFill rotWithShape="1">
          <a:blip r:embed="rId2" cstate="print"/>
          <a:srcRect l="1148" t="-1131" r="545" b="-3346"/>
          <a:stretch/>
        </p:blipFill>
        <p:spPr bwMode="auto">
          <a:xfrm>
            <a:off x="1643850" y="83342"/>
            <a:ext cx="6310800" cy="6706800"/>
          </a:xfrm>
          <a:prstGeom prst="rect">
            <a:avLst/>
          </a:prstGeom>
          <a:noFill/>
          <a:ln w="9525">
            <a:solidFill>
              <a:schemeClr val="tx1"/>
            </a:solidFill>
            <a:prstDash val="sysDash"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49466" y="1043738"/>
            <a:ext cx="19043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venir Light"/>
                <a:cs typeface="Avenir Light"/>
              </a:rPr>
              <a:t>Vamos encontrar</a:t>
            </a:r>
          </a:p>
          <a:p>
            <a:r>
              <a:rPr lang="pt-BR" dirty="0" smtClean="0">
                <a:latin typeface="Avenir Light"/>
                <a:cs typeface="Avenir Light"/>
              </a:rPr>
              <a:t>as diferenças?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262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6898" y="348900"/>
            <a:ext cx="8231946" cy="5909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dirty="0" smtClean="0">
              <a:latin typeface="Avenir Light"/>
              <a:cs typeface="Avenir Light"/>
            </a:endParaRPr>
          </a:p>
          <a:p>
            <a:pPr algn="just"/>
            <a:endParaRPr lang="pt-BR" dirty="0">
              <a:latin typeface="Avenir Light"/>
              <a:cs typeface="Avenir Light"/>
            </a:endParaRPr>
          </a:p>
          <a:p>
            <a:pPr algn="just"/>
            <a:r>
              <a:rPr lang="pt-BR" dirty="0" smtClean="0">
                <a:latin typeface="Avenir Light"/>
                <a:cs typeface="Avenir Light"/>
              </a:rPr>
              <a:t>1 </a:t>
            </a:r>
            <a:r>
              <a:rPr lang="mr-IN" dirty="0" smtClean="0">
                <a:latin typeface="Avenir Light"/>
                <a:cs typeface="Avenir Light"/>
              </a:rPr>
              <a:t>–</a:t>
            </a:r>
            <a:r>
              <a:rPr lang="pt-BR" dirty="0" smtClean="0">
                <a:latin typeface="Avenir Light"/>
                <a:cs typeface="Avenir Light"/>
              </a:rPr>
              <a:t> Ovo </a:t>
            </a:r>
            <a:r>
              <a:rPr lang="en-US" dirty="0" smtClean="0">
                <a:latin typeface="Avenir Light"/>
                <a:cs typeface="Avenir Light"/>
                <a:sym typeface="Wingdings"/>
              </a:rPr>
              <a:t> Logo </a:t>
            </a:r>
            <a:r>
              <a:rPr lang="en-US" dirty="0" err="1" smtClean="0">
                <a:latin typeface="Avenir Light"/>
                <a:cs typeface="Avenir Light"/>
                <a:sym typeface="Wingdings"/>
              </a:rPr>
              <a:t>depois</a:t>
            </a:r>
            <a:r>
              <a:rPr lang="en-US" dirty="0" smtClean="0">
                <a:latin typeface="Avenir Light"/>
                <a:cs typeface="Avenir Light"/>
                <a:sym typeface="Wingdings"/>
              </a:rPr>
              <a:t> do </a:t>
            </a:r>
            <a:r>
              <a:rPr lang="en-US" dirty="0" err="1" smtClean="0">
                <a:latin typeface="Avenir Light"/>
                <a:cs typeface="Avenir Light"/>
                <a:sym typeface="Wingdings"/>
              </a:rPr>
              <a:t>acasalamento</a:t>
            </a:r>
            <a:r>
              <a:rPr lang="en-US" dirty="0" smtClean="0">
                <a:latin typeface="Avenir Light"/>
                <a:cs typeface="Avenir Light"/>
                <a:sym typeface="Wingdings"/>
              </a:rPr>
              <a:t>, as </a:t>
            </a:r>
            <a:r>
              <a:rPr lang="en-US" dirty="0" err="1" smtClean="0">
                <a:latin typeface="Avenir Light"/>
                <a:cs typeface="Avenir Light"/>
                <a:sym typeface="Wingdings"/>
              </a:rPr>
              <a:t>borboletas</a:t>
            </a:r>
            <a:r>
              <a:rPr lang="en-US" dirty="0" smtClean="0">
                <a:latin typeface="Avenir Light"/>
                <a:cs typeface="Avenir Light"/>
                <a:sym typeface="Wingdings"/>
              </a:rPr>
              <a:t> e mariposas f</a:t>
            </a:r>
            <a:r>
              <a:rPr lang="pt-BR" dirty="0" err="1">
                <a:latin typeface="Avenir Light"/>
                <a:cs typeface="Avenir Light"/>
              </a:rPr>
              <a:t>ê</a:t>
            </a:r>
            <a:r>
              <a:rPr lang="en-US" dirty="0" err="1" smtClean="0">
                <a:latin typeface="Avenir Light"/>
                <a:cs typeface="Avenir Light"/>
                <a:sym typeface="Wingdings"/>
              </a:rPr>
              <a:t>meas</a:t>
            </a:r>
            <a:r>
              <a:rPr lang="en-US" dirty="0" smtClean="0">
                <a:latin typeface="Avenir Light"/>
                <a:cs typeface="Avenir Light"/>
                <a:sym typeface="Wingdings"/>
              </a:rPr>
              <a:t> </a:t>
            </a:r>
            <a:r>
              <a:rPr lang="en-US" dirty="0" err="1" smtClean="0">
                <a:latin typeface="Avenir Light"/>
                <a:cs typeface="Avenir Light"/>
                <a:sym typeface="Wingdings"/>
              </a:rPr>
              <a:t>costumam</a:t>
            </a:r>
            <a:r>
              <a:rPr lang="en-US" dirty="0" smtClean="0">
                <a:latin typeface="Avenir Light"/>
                <a:cs typeface="Avenir Light"/>
                <a:sym typeface="Wingdings"/>
              </a:rPr>
              <a:t> </a:t>
            </a:r>
            <a:r>
              <a:rPr lang="en-US" dirty="0" err="1" smtClean="0">
                <a:latin typeface="Avenir Light"/>
                <a:cs typeface="Avenir Light"/>
                <a:sym typeface="Wingdings"/>
              </a:rPr>
              <a:t>colocar</a:t>
            </a:r>
            <a:r>
              <a:rPr lang="en-US" dirty="0">
                <a:latin typeface="Avenir Light"/>
                <a:cs typeface="Avenir Light"/>
                <a:sym typeface="Wingdings"/>
              </a:rPr>
              <a:t> </a:t>
            </a:r>
            <a:r>
              <a:rPr lang="en-US" dirty="0" err="1" smtClean="0">
                <a:latin typeface="Avenir Light"/>
                <a:cs typeface="Avenir Light"/>
                <a:sym typeface="Wingdings"/>
              </a:rPr>
              <a:t>seus</a:t>
            </a:r>
            <a:r>
              <a:rPr lang="en-US" dirty="0" smtClean="0">
                <a:latin typeface="Avenir Light"/>
                <a:cs typeface="Avenir Light"/>
                <a:sym typeface="Wingdings"/>
              </a:rPr>
              <a:t> </a:t>
            </a:r>
            <a:r>
              <a:rPr lang="en-US" dirty="0" err="1" smtClean="0">
                <a:latin typeface="Avenir Light"/>
                <a:cs typeface="Avenir Light"/>
                <a:sym typeface="Wingdings"/>
              </a:rPr>
              <a:t>ovos</a:t>
            </a:r>
            <a:r>
              <a:rPr lang="en-US" dirty="0" smtClean="0">
                <a:latin typeface="Avenir Light"/>
                <a:cs typeface="Avenir Light"/>
                <a:sym typeface="Wingdings"/>
              </a:rPr>
              <a:t> (</a:t>
            </a:r>
            <a:r>
              <a:rPr lang="en-US" dirty="0" err="1" smtClean="0">
                <a:latin typeface="Avenir Light"/>
                <a:cs typeface="Avenir Light"/>
                <a:sym typeface="Wingdings"/>
              </a:rPr>
              <a:t>que</a:t>
            </a:r>
            <a:r>
              <a:rPr lang="en-US" dirty="0" smtClean="0">
                <a:latin typeface="Avenir Light"/>
                <a:cs typeface="Avenir Light"/>
                <a:sym typeface="Wingdings"/>
              </a:rPr>
              <a:t> </a:t>
            </a:r>
            <a:r>
              <a:rPr lang="en-US" dirty="0" err="1" smtClean="0">
                <a:latin typeface="Avenir Light"/>
                <a:cs typeface="Avenir Light"/>
                <a:sym typeface="Wingdings"/>
              </a:rPr>
              <a:t>podem</a:t>
            </a:r>
            <a:r>
              <a:rPr lang="en-US" dirty="0" smtClean="0">
                <a:latin typeface="Avenir Light"/>
                <a:cs typeface="Avenir Light"/>
                <a:sym typeface="Wingdings"/>
              </a:rPr>
              <a:t> </a:t>
            </a:r>
            <a:r>
              <a:rPr lang="en-US" dirty="0" err="1" smtClean="0">
                <a:latin typeface="Avenir Light"/>
                <a:cs typeface="Avenir Light"/>
                <a:sym typeface="Wingdings"/>
              </a:rPr>
              <a:t>ser</a:t>
            </a:r>
            <a:r>
              <a:rPr lang="en-US" dirty="0" smtClean="0">
                <a:latin typeface="Avenir Light"/>
                <a:cs typeface="Avenir Light"/>
                <a:sym typeface="Wingdings"/>
              </a:rPr>
              <a:t> </a:t>
            </a:r>
            <a:r>
              <a:rPr lang="en-US" dirty="0" err="1" smtClean="0">
                <a:latin typeface="Avenir Light"/>
                <a:cs typeface="Avenir Light"/>
                <a:sym typeface="Wingdings"/>
              </a:rPr>
              <a:t>alguns</a:t>
            </a:r>
            <a:r>
              <a:rPr lang="en-US" dirty="0" smtClean="0">
                <a:latin typeface="Avenir Light"/>
                <a:cs typeface="Avenir Light"/>
                <a:sym typeface="Wingdings"/>
              </a:rPr>
              <a:t> </a:t>
            </a:r>
            <a:r>
              <a:rPr lang="en-US" dirty="0" err="1" smtClean="0">
                <a:latin typeface="Avenir Light"/>
                <a:cs typeface="Avenir Light"/>
                <a:sym typeface="Wingdings"/>
              </a:rPr>
              <a:t>poucos</a:t>
            </a:r>
            <a:r>
              <a:rPr lang="en-US" dirty="0" smtClean="0">
                <a:latin typeface="Avenir Light"/>
                <a:cs typeface="Avenir Light"/>
                <a:sym typeface="Wingdings"/>
              </a:rPr>
              <a:t> </a:t>
            </a:r>
            <a:r>
              <a:rPr lang="en-US" dirty="0" err="1" smtClean="0">
                <a:latin typeface="Avenir Light"/>
                <a:cs typeface="Avenir Light"/>
                <a:sym typeface="Wingdings"/>
              </a:rPr>
              <a:t>ou</a:t>
            </a:r>
            <a:r>
              <a:rPr lang="en-US" dirty="0" smtClean="0">
                <a:latin typeface="Avenir Light"/>
                <a:cs typeface="Avenir Light"/>
                <a:sym typeface="Wingdings"/>
              </a:rPr>
              <a:t> </a:t>
            </a:r>
            <a:r>
              <a:rPr lang="en-US" dirty="0" err="1" smtClean="0">
                <a:latin typeface="Avenir Light"/>
                <a:cs typeface="Avenir Light"/>
                <a:sym typeface="Wingdings"/>
              </a:rPr>
              <a:t>mesmo</a:t>
            </a:r>
            <a:r>
              <a:rPr lang="en-US" dirty="0" smtClean="0">
                <a:latin typeface="Avenir Light"/>
                <a:cs typeface="Avenir Light"/>
                <a:sym typeface="Wingdings"/>
              </a:rPr>
              <a:t> </a:t>
            </a:r>
            <a:r>
              <a:rPr lang="en-US" dirty="0" err="1" smtClean="0">
                <a:latin typeface="Avenir Light"/>
                <a:cs typeface="Avenir Light"/>
                <a:sym typeface="Wingdings"/>
              </a:rPr>
              <a:t>centenas</a:t>
            </a:r>
            <a:r>
              <a:rPr lang="en-US" dirty="0" smtClean="0">
                <a:latin typeface="Avenir Light"/>
                <a:cs typeface="Avenir Light"/>
                <a:sym typeface="Wingdings"/>
              </a:rPr>
              <a:t> deles) </a:t>
            </a:r>
            <a:r>
              <a:rPr lang="en-US" dirty="0" err="1" smtClean="0">
                <a:latin typeface="Avenir Light"/>
                <a:cs typeface="Avenir Light"/>
                <a:sym typeface="Wingdings"/>
              </a:rPr>
              <a:t>debaixo</a:t>
            </a:r>
            <a:r>
              <a:rPr lang="en-US" dirty="0" smtClean="0">
                <a:latin typeface="Avenir Light"/>
                <a:cs typeface="Avenir Light"/>
                <a:sym typeface="Wingdings"/>
              </a:rPr>
              <a:t> de </a:t>
            </a:r>
            <a:r>
              <a:rPr lang="en-US" dirty="0" err="1" smtClean="0">
                <a:latin typeface="Avenir Light"/>
                <a:cs typeface="Avenir Light"/>
                <a:sym typeface="Wingdings"/>
              </a:rPr>
              <a:t>folhas</a:t>
            </a:r>
            <a:r>
              <a:rPr lang="en-US" dirty="0" smtClean="0">
                <a:latin typeface="Avenir Light"/>
                <a:cs typeface="Avenir Light"/>
                <a:sym typeface="Wingdings"/>
              </a:rPr>
              <a:t> </a:t>
            </a:r>
            <a:r>
              <a:rPr lang="en-US" dirty="0" err="1" smtClean="0">
                <a:latin typeface="Avenir Light"/>
                <a:cs typeface="Avenir Light"/>
                <a:sym typeface="Wingdings"/>
              </a:rPr>
              <a:t>verdes</a:t>
            </a:r>
            <a:r>
              <a:rPr lang="en-US" dirty="0" smtClean="0">
                <a:latin typeface="Avenir Light"/>
                <a:cs typeface="Avenir Light"/>
                <a:sym typeface="Wingdings"/>
              </a:rPr>
              <a:t> das </a:t>
            </a:r>
            <a:r>
              <a:rPr lang="en-US" dirty="0" err="1" smtClean="0">
                <a:latin typeface="Avenir Light"/>
                <a:cs typeface="Avenir Light"/>
                <a:sym typeface="Wingdings"/>
              </a:rPr>
              <a:t>plantas</a:t>
            </a:r>
            <a:r>
              <a:rPr lang="en-US" dirty="0" smtClean="0">
                <a:latin typeface="Avenir Light"/>
                <a:cs typeface="Avenir Light"/>
                <a:sym typeface="Wingdings"/>
              </a:rPr>
              <a:t>. A </a:t>
            </a:r>
            <a:r>
              <a:rPr lang="en-US" dirty="0" err="1" smtClean="0">
                <a:latin typeface="Avenir Light"/>
                <a:cs typeface="Avenir Light"/>
                <a:sym typeface="Wingdings"/>
              </a:rPr>
              <a:t>cor</a:t>
            </a:r>
            <a:r>
              <a:rPr lang="en-US" dirty="0" smtClean="0">
                <a:latin typeface="Avenir Light"/>
                <a:cs typeface="Avenir Light"/>
                <a:sym typeface="Wingdings"/>
              </a:rPr>
              <a:t> e o </a:t>
            </a:r>
            <a:r>
              <a:rPr lang="en-US" dirty="0" err="1" smtClean="0">
                <a:latin typeface="Avenir Light"/>
                <a:cs typeface="Avenir Light"/>
                <a:sym typeface="Wingdings"/>
              </a:rPr>
              <a:t>formato</a:t>
            </a:r>
            <a:r>
              <a:rPr lang="en-US" dirty="0" smtClean="0">
                <a:latin typeface="Avenir Light"/>
                <a:cs typeface="Avenir Light"/>
                <a:sym typeface="Wingdings"/>
              </a:rPr>
              <a:t> </a:t>
            </a:r>
            <a:r>
              <a:rPr lang="en-US" dirty="0" err="1" smtClean="0">
                <a:latin typeface="Avenir Light"/>
                <a:cs typeface="Avenir Light"/>
                <a:sym typeface="Wingdings"/>
              </a:rPr>
              <a:t>variam</a:t>
            </a:r>
            <a:r>
              <a:rPr lang="en-US" dirty="0" smtClean="0">
                <a:latin typeface="Avenir Light"/>
                <a:cs typeface="Avenir Light"/>
                <a:sym typeface="Wingdings"/>
              </a:rPr>
              <a:t> de </a:t>
            </a:r>
            <a:r>
              <a:rPr lang="en-US" dirty="0" err="1" smtClean="0">
                <a:latin typeface="Avenir Light"/>
                <a:cs typeface="Avenir Light"/>
                <a:sym typeface="Wingdings"/>
              </a:rPr>
              <a:t>esp</a:t>
            </a:r>
            <a:r>
              <a:rPr lang="pt-BR" dirty="0" smtClean="0">
                <a:latin typeface="Avenir Light"/>
                <a:cs typeface="Avenir Light"/>
              </a:rPr>
              <a:t>é</a:t>
            </a:r>
            <a:r>
              <a:rPr lang="en-US" dirty="0" err="1" smtClean="0">
                <a:latin typeface="Avenir Light"/>
                <a:cs typeface="Avenir Light"/>
                <a:sym typeface="Wingdings"/>
              </a:rPr>
              <a:t>cie</a:t>
            </a:r>
            <a:r>
              <a:rPr lang="en-US" dirty="0" smtClean="0">
                <a:latin typeface="Avenir Light"/>
                <a:cs typeface="Avenir Light"/>
                <a:sym typeface="Wingdings"/>
              </a:rPr>
              <a:t> </a:t>
            </a:r>
            <a:r>
              <a:rPr lang="en-US" dirty="0" err="1" smtClean="0">
                <a:latin typeface="Avenir Light"/>
                <a:cs typeface="Avenir Light"/>
                <a:sym typeface="Wingdings"/>
              </a:rPr>
              <a:t>para</a:t>
            </a:r>
            <a:r>
              <a:rPr lang="en-US" dirty="0" smtClean="0">
                <a:latin typeface="Avenir Light"/>
                <a:cs typeface="Avenir Light"/>
                <a:sym typeface="Wingdings"/>
              </a:rPr>
              <a:t> </a:t>
            </a:r>
            <a:r>
              <a:rPr lang="en-US" dirty="0" err="1" smtClean="0">
                <a:latin typeface="Avenir Light"/>
                <a:cs typeface="Avenir Light"/>
                <a:sym typeface="Wingdings"/>
              </a:rPr>
              <a:t>esp</a:t>
            </a:r>
            <a:r>
              <a:rPr lang="pt-BR" dirty="0" smtClean="0">
                <a:latin typeface="Avenir Light"/>
                <a:cs typeface="Avenir Light"/>
              </a:rPr>
              <a:t>é</a:t>
            </a:r>
            <a:r>
              <a:rPr lang="en-US" dirty="0" smtClean="0">
                <a:latin typeface="Avenir Light"/>
                <a:cs typeface="Avenir Light"/>
                <a:sym typeface="Wingdings"/>
              </a:rPr>
              <a:t>cie.</a:t>
            </a:r>
          </a:p>
          <a:p>
            <a:pPr algn="just"/>
            <a:endParaRPr lang="en-US" dirty="0" smtClean="0">
              <a:latin typeface="Avenir Light"/>
              <a:cs typeface="Avenir Light"/>
              <a:sym typeface="Wingdings"/>
            </a:endParaRPr>
          </a:p>
          <a:p>
            <a:pPr lvl="0" algn="just"/>
            <a:r>
              <a:rPr lang="pt-BR" dirty="0" smtClean="0">
                <a:latin typeface="Avenir Light"/>
                <a:cs typeface="Avenir Light"/>
              </a:rPr>
              <a:t>2 </a:t>
            </a:r>
            <a:r>
              <a:rPr lang="mr-IN" dirty="0" smtClean="0">
                <a:latin typeface="Avenir Light"/>
                <a:cs typeface="Avenir Light"/>
              </a:rPr>
              <a:t>–</a:t>
            </a:r>
            <a:r>
              <a:rPr lang="pt-BR" dirty="0" smtClean="0">
                <a:latin typeface="Avenir Light"/>
                <a:cs typeface="Avenir Light"/>
              </a:rPr>
              <a:t> Larva</a:t>
            </a:r>
            <a:r>
              <a:rPr lang="en-US" dirty="0" smtClean="0">
                <a:latin typeface="Avenir Light"/>
                <a:cs typeface="Avenir Light"/>
                <a:sym typeface="Wingdings"/>
              </a:rPr>
              <a:t> </a:t>
            </a:r>
            <a:r>
              <a:rPr lang="pt-BR" dirty="0" smtClean="0">
                <a:latin typeface="Avenir Light"/>
                <a:cs typeface="Avenir Light"/>
              </a:rPr>
              <a:t> </a:t>
            </a:r>
            <a:r>
              <a:rPr lang="pt-BR" dirty="0">
                <a:latin typeface="Avenir Light"/>
                <a:cs typeface="Avenir Light"/>
              </a:rPr>
              <a:t>T</a:t>
            </a:r>
            <a:r>
              <a:rPr lang="pt-BR" dirty="0" smtClean="0">
                <a:latin typeface="Avenir Light"/>
                <a:cs typeface="Avenir Light"/>
              </a:rPr>
              <a:t>ambém chamada de lagarta ou taturana, é o estágio em que esses insetos mais se alimentam, para </a:t>
            </a:r>
            <a:r>
              <a:rPr lang="pt-BR" dirty="0">
                <a:latin typeface="Avenir Light"/>
                <a:cs typeface="Avenir Light"/>
              </a:rPr>
              <a:t>acumular nutrientes </a:t>
            </a:r>
            <a:r>
              <a:rPr lang="pt-BR" dirty="0" smtClean="0">
                <a:latin typeface="Avenir Light"/>
                <a:cs typeface="Avenir Light"/>
              </a:rPr>
              <a:t>que serão usados durante as mudanças do próximo </a:t>
            </a:r>
            <a:r>
              <a:rPr lang="pt-BR" dirty="0">
                <a:latin typeface="Avenir Light"/>
                <a:cs typeface="Avenir Light"/>
              </a:rPr>
              <a:t>estágio</a:t>
            </a:r>
            <a:r>
              <a:rPr lang="pt-BR" dirty="0" smtClean="0">
                <a:latin typeface="Avenir Light"/>
                <a:cs typeface="Avenir Light"/>
              </a:rPr>
              <a:t>.</a:t>
            </a:r>
          </a:p>
          <a:p>
            <a:pPr lvl="0" algn="just"/>
            <a:endParaRPr lang="pt-BR" dirty="0">
              <a:latin typeface="Avenir Light"/>
              <a:cs typeface="Avenir Light"/>
            </a:endParaRPr>
          </a:p>
          <a:p>
            <a:pPr lvl="0" algn="just"/>
            <a:r>
              <a:rPr lang="pt-BR" dirty="0" smtClean="0">
                <a:latin typeface="Avenir Light"/>
                <a:cs typeface="Avenir Light"/>
              </a:rPr>
              <a:t>3 </a:t>
            </a:r>
            <a:r>
              <a:rPr lang="mr-IN" dirty="0" smtClean="0">
                <a:latin typeface="Avenir Light"/>
                <a:cs typeface="Avenir Light"/>
              </a:rPr>
              <a:t>–</a:t>
            </a:r>
            <a:r>
              <a:rPr lang="pt-BR" dirty="0" smtClean="0">
                <a:latin typeface="Avenir Light"/>
                <a:cs typeface="Avenir Light"/>
              </a:rPr>
              <a:t> Pupa </a:t>
            </a:r>
            <a:r>
              <a:rPr lang="en-US" dirty="0" smtClean="0">
                <a:latin typeface="Avenir Light"/>
                <a:cs typeface="Avenir Light"/>
                <a:sym typeface="Wingdings"/>
              </a:rPr>
              <a:t> </a:t>
            </a:r>
            <a:r>
              <a:rPr lang="pt-BR" dirty="0">
                <a:latin typeface="Avenir Light"/>
                <a:cs typeface="Avenir Light"/>
                <a:sym typeface="Wingdings"/>
              </a:rPr>
              <a:t>C</a:t>
            </a:r>
            <a:r>
              <a:rPr lang="pt-BR" dirty="0" smtClean="0">
                <a:latin typeface="Avenir Light"/>
                <a:cs typeface="Avenir Light"/>
              </a:rPr>
              <a:t>onhecida </a:t>
            </a:r>
            <a:r>
              <a:rPr lang="pt-BR" dirty="0">
                <a:latin typeface="Avenir Light"/>
                <a:cs typeface="Avenir Light"/>
              </a:rPr>
              <a:t>também como </a:t>
            </a:r>
            <a:r>
              <a:rPr lang="pt-BR" dirty="0" smtClean="0">
                <a:latin typeface="Avenir Light"/>
                <a:cs typeface="Avenir Light"/>
              </a:rPr>
              <a:t>crisálida,</a:t>
            </a:r>
            <a:r>
              <a:rPr lang="pt-BR" dirty="0">
                <a:latin typeface="Avenir Light"/>
                <a:cs typeface="Avenir Light"/>
              </a:rPr>
              <a:t> é</a:t>
            </a:r>
            <a:r>
              <a:rPr lang="pt-BR" dirty="0" smtClean="0">
                <a:latin typeface="Avenir Light"/>
                <a:cs typeface="Avenir Light"/>
              </a:rPr>
              <a:t> </a:t>
            </a:r>
            <a:r>
              <a:rPr lang="pt-BR" dirty="0">
                <a:latin typeface="Avenir Light"/>
                <a:cs typeface="Avenir Light"/>
              </a:rPr>
              <a:t>nesse estágio </a:t>
            </a:r>
            <a:r>
              <a:rPr lang="pt-BR" dirty="0" smtClean="0">
                <a:latin typeface="Avenir Light"/>
                <a:cs typeface="Avenir Light"/>
              </a:rPr>
              <a:t>que se forma o casulo</a:t>
            </a:r>
            <a:r>
              <a:rPr lang="pt-BR" dirty="0">
                <a:latin typeface="Avenir Light"/>
                <a:cs typeface="Avenir Light"/>
              </a:rPr>
              <a:t>, onde a larva passa </a:t>
            </a:r>
            <a:r>
              <a:rPr lang="pt-BR" dirty="0" smtClean="0">
                <a:latin typeface="Avenir Light"/>
                <a:cs typeface="Avenir Light"/>
              </a:rPr>
              <a:t>pelo momento mais dramático </a:t>
            </a:r>
            <a:r>
              <a:rPr lang="pt-BR" dirty="0">
                <a:latin typeface="Avenir Light"/>
                <a:cs typeface="Avenir Light"/>
              </a:rPr>
              <a:t>de sua metamorfose. </a:t>
            </a:r>
            <a:r>
              <a:rPr lang="pt-BR" dirty="0" smtClean="0">
                <a:latin typeface="Avenir Light"/>
                <a:cs typeface="Avenir Light"/>
              </a:rPr>
              <a:t>Durante a transformação o animal não </a:t>
            </a:r>
            <a:r>
              <a:rPr lang="pt-BR" dirty="0">
                <a:latin typeface="Avenir Light"/>
                <a:cs typeface="Avenir Light"/>
              </a:rPr>
              <a:t>se alimenta, e utiliza toda a reserva de nutrientes que consumiu </a:t>
            </a:r>
            <a:r>
              <a:rPr lang="pt-BR" dirty="0" smtClean="0">
                <a:latin typeface="Avenir Light"/>
                <a:cs typeface="Avenir Light"/>
              </a:rPr>
              <a:t>no estágio anterior.</a:t>
            </a:r>
          </a:p>
          <a:p>
            <a:pPr lvl="0" algn="just"/>
            <a:endParaRPr lang="pt-BR" dirty="0">
              <a:latin typeface="Avenir Light"/>
              <a:cs typeface="Avenir Light"/>
            </a:endParaRPr>
          </a:p>
          <a:p>
            <a:pPr lvl="0" algn="just"/>
            <a:r>
              <a:rPr lang="pt-BR" dirty="0" smtClean="0">
                <a:latin typeface="Avenir Light"/>
                <a:cs typeface="Avenir Light"/>
              </a:rPr>
              <a:t>4 - Adulto</a:t>
            </a:r>
            <a:r>
              <a:rPr lang="pt-BR" dirty="0">
                <a:latin typeface="Avenir Light"/>
                <a:cs typeface="Avenir Light"/>
              </a:rPr>
              <a:t>: </a:t>
            </a:r>
            <a:r>
              <a:rPr lang="pt-BR" dirty="0" smtClean="0">
                <a:latin typeface="Avenir Light"/>
                <a:cs typeface="Avenir Light"/>
              </a:rPr>
              <a:t>Trata-se das borboletas </a:t>
            </a:r>
            <a:r>
              <a:rPr lang="pt-BR" dirty="0">
                <a:latin typeface="Avenir Light"/>
                <a:cs typeface="Avenir Light"/>
              </a:rPr>
              <a:t>ou </a:t>
            </a:r>
            <a:r>
              <a:rPr lang="pt-BR" dirty="0" smtClean="0">
                <a:latin typeface="Avenir Light"/>
                <a:cs typeface="Avenir Light"/>
              </a:rPr>
              <a:t>mariposas </a:t>
            </a:r>
            <a:r>
              <a:rPr lang="pt-BR" dirty="0">
                <a:latin typeface="Avenir Light"/>
                <a:cs typeface="Avenir Light"/>
              </a:rPr>
              <a:t>que voam </a:t>
            </a:r>
            <a:r>
              <a:rPr lang="pt-BR" dirty="0" smtClean="0">
                <a:latin typeface="Avenir Light"/>
                <a:cs typeface="Avenir Light"/>
              </a:rPr>
              <a:t>livremente, que se reproduzem e iniciam </a:t>
            </a:r>
            <a:r>
              <a:rPr lang="pt-BR" dirty="0">
                <a:latin typeface="Avenir Light"/>
                <a:cs typeface="Avenir Light"/>
              </a:rPr>
              <a:t>um novo </a:t>
            </a:r>
            <a:r>
              <a:rPr lang="pt-BR" dirty="0" smtClean="0">
                <a:latin typeface="Avenir Light"/>
                <a:cs typeface="Avenir Light"/>
              </a:rPr>
              <a:t>ciclo. Costuma ser o estágio mais curto da vida de um inseto como esse, podendo </a:t>
            </a:r>
            <a:r>
              <a:rPr lang="pt-BR" dirty="0">
                <a:latin typeface="Avenir Light"/>
                <a:cs typeface="Avenir Light"/>
              </a:rPr>
              <a:t>durar de duas semanas a três meses, dependendo da espécie.</a:t>
            </a:r>
          </a:p>
          <a:p>
            <a:pPr algn="just"/>
            <a:endParaRPr lang="en-US" dirty="0">
              <a:latin typeface="Avenir Light"/>
              <a:cs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1251277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7" descr="C:\Users\Marcia\Downloads\ciclo de vida lepidoptera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1237" y="143292"/>
            <a:ext cx="6802668" cy="6603747"/>
          </a:xfrm>
          <a:prstGeom prst="rect">
            <a:avLst/>
          </a:prstGeom>
          <a:noFill/>
          <a:ln w="9525">
            <a:solidFill>
              <a:schemeClr val="tx1"/>
            </a:solidFill>
            <a:prstDash val="sysDash"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886449" y="6373481"/>
            <a:ext cx="65593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venir Light"/>
                <a:cs typeface="Avenir Light"/>
              </a:rPr>
              <a:t>Vamos tornar a </a:t>
            </a:r>
            <a:r>
              <a:rPr lang="pt-BR" dirty="0" err="1" smtClean="0">
                <a:latin typeface="Avenir Light"/>
                <a:cs typeface="Avenir Light"/>
              </a:rPr>
              <a:t>metaformose</a:t>
            </a:r>
            <a:r>
              <a:rPr lang="pt-BR" dirty="0" smtClean="0">
                <a:latin typeface="Avenir Light"/>
                <a:cs typeface="Avenir Light"/>
              </a:rPr>
              <a:t> da borboleta mais colorida?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734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5" descr="C:\Users\Marcia\Downloads\como montar lepidoptera (2)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583" y="184936"/>
            <a:ext cx="7977304" cy="5400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31539" y="5818677"/>
            <a:ext cx="7829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venir Light"/>
                <a:cs typeface="Avenir Light"/>
              </a:rPr>
              <a:t>Agora você pode pintar e brincar com a sua própria borboleta (e porque não uma mariposa?)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907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eb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713" y="2235200"/>
            <a:ext cx="6659880" cy="23713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12017" y="5449008"/>
            <a:ext cx="5042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Avenir Light"/>
                <a:cs typeface="Avenir Light"/>
              </a:rPr>
              <a:t>Cabeça + tórax + abdome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111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609</Words>
  <Application>Microsoft Macintosh PowerPoint</Application>
  <PresentationFormat>On-screen Show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 Casa</dc:creator>
  <cp:lastModifiedBy>Mac Casa</cp:lastModifiedBy>
  <cp:revision>36</cp:revision>
  <dcterms:created xsi:type="dcterms:W3CDTF">2020-05-06T17:47:53Z</dcterms:created>
  <dcterms:modified xsi:type="dcterms:W3CDTF">2020-08-16T22:58:44Z</dcterms:modified>
</cp:coreProperties>
</file>